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5" r:id="rId1"/>
  </p:sldMasterIdLst>
  <p:notesMasterIdLst>
    <p:notesMasterId r:id="rId15"/>
  </p:notesMasterIdLst>
  <p:handoutMasterIdLst>
    <p:handoutMasterId r:id="rId16"/>
  </p:handoutMasterIdLst>
  <p:sldIdLst>
    <p:sldId id="256" r:id="rId2"/>
    <p:sldId id="322" r:id="rId3"/>
    <p:sldId id="323" r:id="rId4"/>
    <p:sldId id="321" r:id="rId5"/>
    <p:sldId id="278" r:id="rId6"/>
    <p:sldId id="274" r:id="rId7"/>
    <p:sldId id="303" r:id="rId8"/>
    <p:sldId id="269" r:id="rId9"/>
    <p:sldId id="282" r:id="rId10"/>
    <p:sldId id="301" r:id="rId11"/>
    <p:sldId id="319" r:id="rId12"/>
    <p:sldId id="311" r:id="rId13"/>
    <p:sldId id="318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87085" autoAdjust="0"/>
  </p:normalViewPr>
  <p:slideViewPr>
    <p:cSldViewPr snapToGrid="0">
      <p:cViewPr>
        <p:scale>
          <a:sx n="77" d="100"/>
          <a:sy n="77" d="100"/>
        </p:scale>
        <p:origin x="-9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C98FC-F695-457E-AD35-4FD0FEC4F0EC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4FC2D4-649C-4CF1-A9F3-E7035CF6B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352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1ED83-FE51-4623-9E28-50AFDFC3BE5F}" type="datetimeFigureOut">
              <a:rPr lang="ru-RU" smtClean="0"/>
              <a:t>15.10.2020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51D52-9974-4BC1-98E2-A33F36AB9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907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960438" y="741363"/>
            <a:ext cx="4937125" cy="370205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60610A5B-78C8-4F91-BC82-F4B1F3E5F0B9}" type="slidenum">
              <a:rPr lang="ru-RU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80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10/15/2020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10/15/2020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A54C80-263E-416B-A8E0-580EDEADCBDC}" type="datetimeFigureOut">
              <a:rPr lang="en-US" smtClean="0"/>
              <a:t>10/15/2020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10/15/2020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bitur.cbias.ru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30308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I:\ЕГЭ 20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2600" y="3103204"/>
            <a:ext cx="5856534" cy="348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66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3632" y="675011"/>
            <a:ext cx="7192718" cy="86051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Разрешенные дополнительные устройства для всех участников ЕГЭ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890" y="2016347"/>
            <a:ext cx="3984859" cy="40379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Математика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006AB3"/>
                </a:solidFill>
              </a:rPr>
              <a:t>линейка</a:t>
            </a:r>
          </a:p>
          <a:p>
            <a:pPr marL="0" indent="0">
              <a:buNone/>
            </a:pPr>
            <a:endParaRPr lang="ru-RU" sz="2800" b="1" dirty="0">
              <a:solidFill>
                <a:srgbClr val="006AB3"/>
              </a:solidFill>
            </a:endParaRPr>
          </a:p>
          <a:p>
            <a:pPr marL="0" indent="0">
              <a:buNone/>
            </a:pPr>
            <a:endParaRPr lang="ru-RU" sz="569" b="1" dirty="0">
              <a:solidFill>
                <a:srgbClr val="006AB3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Физика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006AB3"/>
                </a:solidFill>
              </a:rPr>
              <a:t>линейка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006AB3"/>
                </a:solidFill>
              </a:rPr>
              <a:t>непрограммируемый калькулятор</a:t>
            </a:r>
          </a:p>
          <a:p>
            <a:pPr marL="0" indent="0">
              <a:buNone/>
            </a:pPr>
            <a:endParaRPr lang="ru-RU" sz="2049" dirty="0">
              <a:solidFill>
                <a:srgbClr val="006AB3"/>
              </a:solidFill>
            </a:endParaRPr>
          </a:p>
          <a:p>
            <a:endParaRPr lang="ru-RU" sz="2049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52749" y="2016347"/>
            <a:ext cx="4090574" cy="3677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Химия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>
                <a:solidFill>
                  <a:srgbClr val="006AB3"/>
                </a:solidFill>
              </a:rPr>
              <a:t>непрограммируемый калькулятор</a:t>
            </a:r>
          </a:p>
          <a:p>
            <a:endParaRPr lang="ru-RU" sz="2049" b="1" dirty="0">
              <a:solidFill>
                <a:srgbClr val="006AB3"/>
              </a:solidFill>
            </a:endParaRPr>
          </a:p>
          <a:p>
            <a:pPr algn="ctr"/>
            <a:endParaRPr lang="ru-RU" sz="2049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География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>
                <a:solidFill>
                  <a:srgbClr val="006AB3"/>
                </a:solidFill>
              </a:rPr>
              <a:t>линейка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>
                <a:solidFill>
                  <a:srgbClr val="006AB3"/>
                </a:solidFill>
              </a:rPr>
              <a:t>транспортир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b="1" i="1" dirty="0">
                <a:solidFill>
                  <a:srgbClr val="006AB3"/>
                </a:solidFill>
              </a:rPr>
              <a:t>непрограммируемый калькулятор</a:t>
            </a:r>
          </a:p>
        </p:txBody>
      </p:sp>
      <p:pic>
        <p:nvPicPr>
          <p:cNvPr id="7" name="Picture 2" descr="I:\ЕГЭ 2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98" y="0"/>
            <a:ext cx="1650643" cy="98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74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1895" y="346509"/>
            <a:ext cx="76520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hlinkClick r:id="rId2"/>
              </a:rPr>
              <a:t>www.abitur.cbias.ru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1638" y="1126156"/>
            <a:ext cx="764245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риложение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«Поступай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правильно»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129" y="2021305"/>
            <a:ext cx="852798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Доступ </a:t>
            </a:r>
            <a:r>
              <a:rPr lang="ru-RU" sz="2400" dirty="0"/>
              <a:t>всех желающих к информации о вузах </a:t>
            </a:r>
            <a:r>
              <a:rPr lang="ru-RU" sz="2400" dirty="0" smtClean="0"/>
              <a:t>России</a:t>
            </a:r>
          </a:p>
          <a:p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Контакты </a:t>
            </a:r>
            <a:r>
              <a:rPr lang="ru-RU" sz="2400" dirty="0"/>
              <a:t>приемной комиссии </a:t>
            </a:r>
            <a:r>
              <a:rPr lang="ru-RU" sz="2400" dirty="0" smtClean="0"/>
              <a:t>вузов </a:t>
            </a:r>
          </a:p>
          <a:p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/>
              <a:t>С</a:t>
            </a:r>
            <a:r>
              <a:rPr lang="ru-RU" sz="2400" dirty="0" smtClean="0"/>
              <a:t>ведения </a:t>
            </a:r>
            <a:r>
              <a:rPr lang="ru-RU" sz="2400" dirty="0"/>
              <a:t>об аккредитации, специальностях и направлениях подготовки, стоимости платных услуг, результатах приема прошлых лет, участии вуза в различных </a:t>
            </a:r>
            <a:r>
              <a:rPr lang="ru-RU" sz="2400" dirty="0" smtClean="0"/>
              <a:t>рейтингах</a:t>
            </a:r>
          </a:p>
          <a:p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/>
              <a:t>Простой поиск вузов по различным критериям и возможность их сравнения по выбранным параметрам</a:t>
            </a:r>
            <a:endParaRPr lang="ru-RU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587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376488" y="7938"/>
            <a:ext cx="6767512" cy="1470025"/>
          </a:xfrm>
        </p:spPr>
        <p:txBody>
          <a:bodyPr/>
          <a:lstStyle/>
          <a:p>
            <a:r>
              <a:rPr lang="ru-RU" altLang="ru-RU" sz="2800" b="1" smtClean="0">
                <a:solidFill>
                  <a:schemeClr val="bg1"/>
                </a:solidFill>
              </a:rPr>
              <a:t>ВПР-11 в 2017 году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5613" y="382587"/>
            <a:ext cx="7488238" cy="57968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90000" tIns="46800" rIns="90000" bIns="46800"/>
          <a:lstStyle>
            <a:lvl1pPr marL="0" indent="0" algn="ctr" defTabSz="449263" rtl="0" eaLnBrk="0" fontAlgn="base" hangingPunct="0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49263" rtl="0" eaLnBrk="0" fontAlgn="base" hangingPunct="0">
              <a:spcBef>
                <a:spcPts val="7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800">
                <a:solidFill>
                  <a:srgbClr val="000000"/>
                </a:solidFill>
                <a:latin typeface="+mn-lt"/>
                <a:ea typeface="+mn-ea"/>
              </a:defRPr>
            </a:lvl2pPr>
            <a:lvl3pPr marL="914400" indent="0" algn="ctr" defTabSz="449263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400">
                <a:solidFill>
                  <a:srgbClr val="000000"/>
                </a:solidFill>
                <a:latin typeface="+mn-lt"/>
                <a:ea typeface="+mn-ea"/>
              </a:defRPr>
            </a:lvl3pPr>
            <a:lvl4pPr marL="13716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4pPr>
            <a:lvl5pPr marL="18288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5pPr>
            <a:lvl6pPr marL="22860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6pPr>
            <a:lvl7pPr marL="27432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7pPr>
            <a:lvl8pPr marL="32004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8pPr>
            <a:lvl9pPr marL="3657600" indent="0" algn="ctr" defTabSz="449263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 sz="2000">
                <a:solidFill>
                  <a:srgbClr val="000000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ru-RU" altLang="ru-RU" sz="2800" b="1" kern="0" dirty="0" smtClean="0">
                <a:solidFill>
                  <a:schemeClr val="accent2">
                    <a:lumMod val="50000"/>
                  </a:schemeClr>
                </a:solidFill>
              </a:rPr>
              <a:t>Приказ Министерства образования и науки РФ от 20.10.2017 № 1025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altLang="ru-RU" sz="2800" b="1" kern="0" dirty="0" smtClean="0">
                <a:solidFill>
                  <a:schemeClr val="accent2">
                    <a:lumMod val="50000"/>
                  </a:schemeClr>
                </a:solidFill>
              </a:rPr>
              <a:t>«О проведении мониторинга качества образования»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kern="0" dirty="0" smtClean="0">
                <a:solidFill>
                  <a:schemeClr val="accent2">
                    <a:lumMod val="50000"/>
                  </a:schemeClr>
                </a:solidFill>
              </a:rPr>
              <a:t>График проведения всероссийских проверочных работ в 11 классах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400" b="1" kern="0" smtClean="0">
                <a:solidFill>
                  <a:schemeClr val="accent2">
                    <a:lumMod val="50000"/>
                  </a:schemeClr>
                </a:solidFill>
              </a:rPr>
              <a:t> (март-апрель 2019)</a:t>
            </a:r>
            <a:endParaRPr lang="ru-RU" altLang="ru-RU" sz="2400" b="1" kern="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altLang="ru-RU" sz="1800" b="1" kern="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1800" b="1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algn="l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000" b="1" kern="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endParaRPr lang="ru-RU" altLang="ru-RU" sz="2800" kern="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altLang="ru-RU" sz="2800" kern="0" dirty="0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734215"/>
              </p:ext>
            </p:extLst>
          </p:nvPr>
        </p:nvGraphicFramePr>
        <p:xfrm>
          <a:off x="2519946" y="3281002"/>
          <a:ext cx="3513221" cy="2773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513221"/>
              </a:tblGrid>
              <a:tr h="33000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Предмет </a:t>
                      </a:r>
                      <a:endParaRPr lang="ru-RU" sz="20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0009">
                <a:tc>
                  <a:txBody>
                    <a:bodyPr/>
                    <a:lstStyle/>
                    <a:p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Иностранный язык</a:t>
                      </a:r>
                      <a:endParaRPr kumimoji="0"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000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История</a:t>
                      </a:r>
                      <a:r>
                        <a:rPr kumimoji="0" lang="ru-RU" sz="2000" kern="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dirty="0"/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00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География</a:t>
                      </a:r>
                      <a:endParaRPr lang="ru-RU" sz="2000" dirty="0"/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00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Химия</a:t>
                      </a:r>
                      <a:endParaRPr lang="ru-RU" sz="2000" dirty="0"/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00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Физика</a:t>
                      </a:r>
                      <a:endParaRPr lang="ru-RU" sz="2000" dirty="0"/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30009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Биология</a:t>
                      </a:r>
                      <a:endParaRPr lang="ru-RU" sz="2000" dirty="0"/>
                    </a:p>
                  </a:txBody>
                  <a:tcPr marT="45700" marB="4570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04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87" y="259881"/>
            <a:ext cx="8114097" cy="6362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496943" cy="3456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i="1" dirty="0" smtClean="0">
                <a:solidFill>
                  <a:srgbClr val="3E1B59"/>
                </a:solidFill>
                <a:effectLst/>
              </a:rPr>
              <a:t>О проведении  </a:t>
            </a:r>
            <a:r>
              <a:rPr lang="ru-RU" sz="4000" i="1" dirty="0">
                <a:solidFill>
                  <a:srgbClr val="3E1B59"/>
                </a:solidFill>
                <a:effectLst/>
              </a:rPr>
              <a:t>государственной итоговой </a:t>
            </a:r>
            <a:r>
              <a:rPr lang="ru-RU" sz="4000" i="1" dirty="0" smtClean="0">
                <a:solidFill>
                  <a:srgbClr val="3E1B59"/>
                </a:solidFill>
                <a:effectLst/>
              </a:rPr>
              <a:t>аттестации </a:t>
            </a:r>
            <a:br>
              <a:rPr lang="ru-RU" sz="4000" i="1" dirty="0" smtClean="0">
                <a:solidFill>
                  <a:srgbClr val="3E1B59"/>
                </a:solidFill>
                <a:effectLst/>
              </a:rPr>
            </a:br>
            <a:r>
              <a:rPr lang="ru-RU" sz="4000" i="1" dirty="0" smtClean="0">
                <a:solidFill>
                  <a:srgbClr val="3E1B59"/>
                </a:solidFill>
                <a:effectLst/>
              </a:rPr>
              <a:t>и выборе </a:t>
            </a:r>
            <a:r>
              <a:rPr lang="ru-RU" sz="4000" i="1" dirty="0">
                <a:solidFill>
                  <a:srgbClr val="3E1B59"/>
                </a:solidFill>
                <a:effectLst/>
              </a:rPr>
              <a:t>дальнейшей стратегии </a:t>
            </a:r>
            <a:r>
              <a:rPr lang="ru-RU" sz="4000" i="1" dirty="0" smtClean="0">
                <a:solidFill>
                  <a:srgbClr val="3E1B59"/>
                </a:solidFill>
                <a:effectLst/>
              </a:rPr>
              <a:t>обучения</a:t>
            </a:r>
            <a:r>
              <a:rPr lang="ru-RU" sz="4000" dirty="0">
                <a:solidFill>
                  <a:srgbClr val="3E1B59"/>
                </a:solidFill>
                <a:effectLst/>
              </a:rPr>
              <a:t/>
            </a:r>
            <a:br>
              <a:rPr lang="ru-RU" sz="4000" dirty="0">
                <a:solidFill>
                  <a:srgbClr val="3E1B59"/>
                </a:solidFill>
                <a:effectLst/>
              </a:rPr>
            </a:br>
            <a:endParaRPr lang="ru-RU" sz="4000" dirty="0">
              <a:solidFill>
                <a:srgbClr val="3E1B5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79512" y="731520"/>
            <a:ext cx="8784976" cy="17613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266700" lvl="8" indent="0" algn="ctr"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</a:rPr>
              <a:t>Районное родительское собрание</a:t>
            </a:r>
            <a:endParaRPr lang="ru-RU" sz="48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772816"/>
            <a:ext cx="7632847" cy="37423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71388" y="116631"/>
            <a:ext cx="8621091" cy="100811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4800" b="1" dirty="0" smtClean="0">
                <a:solidFill>
                  <a:srgbClr val="3E1B59"/>
                </a:solidFill>
              </a:rPr>
              <a:t>Повестка собрания</a:t>
            </a:r>
            <a:endParaRPr lang="ru-RU" sz="4800" b="1" dirty="0">
              <a:solidFill>
                <a:srgbClr val="3E1B59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740620"/>
              </p:ext>
            </p:extLst>
          </p:nvPr>
        </p:nvGraphicFramePr>
        <p:xfrm>
          <a:off x="467544" y="1196752"/>
          <a:ext cx="8206356" cy="4999825"/>
        </p:xfrm>
        <a:graphic>
          <a:graphicData uri="http://schemas.openxmlformats.org/drawingml/2006/table">
            <a:tbl>
              <a:tblPr firstRow="1" firstCol="1" bandRow="1">
                <a:tableStyleId>{0505E3EF-67EA-436B-97B2-0124C06EBD24}</a:tableStyleId>
              </a:tblPr>
              <a:tblGrid>
                <a:gridCol w="4099049"/>
                <a:gridCol w="4107307"/>
              </a:tblGrid>
              <a:tr h="4656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Тема выступления</a:t>
                      </a:r>
                      <a:endParaRPr lang="ru-RU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ФИО выступающего</a:t>
                      </a:r>
                      <a:endParaRPr lang="ru-RU" sz="18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523834">
                <a:tc>
                  <a:txBody>
                    <a:bodyPr/>
                    <a:lstStyle/>
                    <a:p>
                      <a:pPr marL="182563" indent="0"/>
                      <a:r>
                        <a:rPr lang="ru-RU" sz="2000" dirty="0">
                          <a:effectLst/>
                        </a:rPr>
                        <a:t>Ситуация на рынке труда. </a:t>
                      </a:r>
                      <a:r>
                        <a:rPr lang="ru-RU" sz="2000" dirty="0" smtClean="0">
                          <a:effectLst/>
                        </a:rPr>
                        <a:t>П</a:t>
                      </a:r>
                      <a:r>
                        <a:rPr lang="ru-RU" sz="2000" kern="1200" dirty="0" smtClean="0">
                          <a:effectLst/>
                        </a:rPr>
                        <a:t>рофессиональное самоопределение выпускников</a:t>
                      </a:r>
                      <a:endParaRPr lang="ru-RU" sz="20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302" marR="50302" marT="6986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98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effectLst/>
                        </a:rPr>
                        <a:t>Попкова </a:t>
                      </a:r>
                      <a:r>
                        <a:rPr lang="ru-RU" sz="1600" b="1" kern="1200" dirty="0">
                          <a:effectLst/>
                        </a:rPr>
                        <a:t>Лидия </a:t>
                      </a:r>
                      <a:r>
                        <a:rPr lang="ru-RU" sz="1600" b="1" kern="1200" dirty="0" smtClean="0">
                          <a:effectLst/>
                        </a:rPr>
                        <a:t>Викторовна </a:t>
                      </a:r>
                    </a:p>
                    <a:p>
                      <a:pPr marL="2698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200" dirty="0" smtClean="0">
                          <a:effectLst/>
                        </a:rPr>
                        <a:t>ведущий </a:t>
                      </a:r>
                      <a:r>
                        <a:rPr lang="ru-RU" sz="1400" i="1" kern="1200" dirty="0">
                          <a:effectLst/>
                        </a:rPr>
                        <a:t>инспектор отдела </a:t>
                      </a:r>
                      <a:r>
                        <a:rPr lang="ru-RU" sz="1400" i="1" kern="1200" dirty="0" smtClean="0">
                          <a:effectLst/>
                        </a:rPr>
                        <a:t>          профессионального </a:t>
                      </a:r>
                      <a:r>
                        <a:rPr lang="ru-RU" sz="1400" i="1" kern="1200" dirty="0">
                          <a:effectLst/>
                        </a:rPr>
                        <a:t>обучения и ориентирования Центра занятости населения г. </a:t>
                      </a:r>
                      <a:r>
                        <a:rPr lang="ru-RU" sz="1400" i="1" kern="1200" dirty="0" smtClean="0">
                          <a:effectLst/>
                        </a:rPr>
                        <a:t>Красноярска</a:t>
                      </a:r>
                      <a:r>
                        <a:rPr lang="ru-RU" sz="1400" i="1" kern="1200" dirty="0">
                          <a:effectLst/>
                        </a:rPr>
                        <a:t> </a:t>
                      </a:r>
                      <a:endParaRPr lang="ru-RU" sz="1400" i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1"/>
                    </a:solidFill>
                  </a:tcPr>
                </a:tc>
              </a:tr>
              <a:tr h="1230335">
                <a:tc>
                  <a:txBody>
                    <a:bodyPr/>
                    <a:lstStyle/>
                    <a:p>
                      <a:pPr marL="182563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effectLst/>
                        </a:rPr>
                        <a:t>О порядке и особенностях приема в СФУ в 2019 </a:t>
                      </a:r>
                      <a:r>
                        <a:rPr lang="ru-RU" sz="2000" kern="1200" dirty="0" smtClean="0">
                          <a:effectLst/>
                        </a:rPr>
                        <a:t>году</a:t>
                      </a:r>
                      <a:endParaRPr lang="ru-RU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98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Лученков Андрей </a:t>
                      </a:r>
                      <a:r>
                        <a:rPr lang="ru-RU" sz="1600" b="1" dirty="0" smtClean="0">
                          <a:effectLst/>
                        </a:rPr>
                        <a:t>Владимирович </a:t>
                      </a:r>
                      <a:r>
                        <a:rPr lang="ru-RU" sz="1400" i="1" kern="1200" dirty="0" smtClean="0">
                          <a:effectLst/>
                        </a:rPr>
                        <a:t>руководитель Департамента </a:t>
                      </a:r>
                      <a:r>
                        <a:rPr lang="ru-RU" sz="1400" i="1" kern="1200" dirty="0" err="1" smtClean="0">
                          <a:effectLst/>
                        </a:rPr>
                        <a:t>довузовской</a:t>
                      </a:r>
                      <a:r>
                        <a:rPr lang="ru-RU" sz="1400" i="1" kern="1200" dirty="0" smtClean="0">
                          <a:effectLst/>
                        </a:rPr>
                        <a:t> подготовки и нового набора СФУ</a:t>
                      </a:r>
                      <a:r>
                        <a:rPr lang="ru-RU" sz="1400" i="1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1"/>
                    </a:solidFill>
                  </a:tcPr>
                </a:tc>
              </a:tr>
              <a:tr h="1779967">
                <a:tc>
                  <a:txBody>
                    <a:bodyPr/>
                    <a:lstStyle/>
                    <a:p>
                      <a:pPr marL="182563" indent="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 порядке и особенностях проведения ЕГЭ в 2019 </a:t>
                      </a:r>
                      <a:r>
                        <a:rPr lang="ru-RU" sz="2000" dirty="0" smtClean="0">
                          <a:effectLst/>
                        </a:rPr>
                        <a:t>году</a:t>
                      </a:r>
                      <a:endParaRPr lang="ru-RU" sz="20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698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>
                          <a:effectLst/>
                        </a:rPr>
                        <a:t>Рогова Наталья </a:t>
                      </a:r>
                      <a:r>
                        <a:rPr lang="ru-RU" sz="1600" b="1" kern="1200" dirty="0" smtClean="0">
                          <a:effectLst/>
                        </a:rPr>
                        <a:t>Александровна </a:t>
                      </a:r>
                      <a:r>
                        <a:rPr lang="ru-RU" sz="1400" i="1" kern="1200" dirty="0">
                          <a:effectLst/>
                        </a:rPr>
                        <a:t>председатель районного Совета руководителей образовательных учреждений,  </a:t>
                      </a:r>
                      <a:endParaRPr lang="ru-RU" sz="1400" i="1" kern="1200" dirty="0" smtClean="0">
                        <a:effectLst/>
                      </a:endParaRPr>
                    </a:p>
                    <a:p>
                      <a:pPr marL="2698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200" dirty="0" smtClean="0">
                          <a:effectLst/>
                        </a:rPr>
                        <a:t>директор </a:t>
                      </a:r>
                      <a:r>
                        <a:rPr lang="ru-RU" sz="1400" i="1" kern="1200" dirty="0">
                          <a:effectLst/>
                        </a:rPr>
                        <a:t>МБОУ СШ № </a:t>
                      </a:r>
                      <a:r>
                        <a:rPr lang="ru-RU" sz="1400" i="1" kern="1200" dirty="0" smtClean="0">
                          <a:effectLst/>
                        </a:rPr>
                        <a:t>81</a:t>
                      </a:r>
                      <a:endParaRPr lang="ru-RU" sz="1400" i="1" dirty="0">
                        <a:effectLst/>
                      </a:endParaRPr>
                    </a:p>
                    <a:p>
                      <a:pPr marL="269875" indent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marL="50302" marR="50302" marT="6986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16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8918" y="202132"/>
            <a:ext cx="7233778" cy="122240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Единый государственный экзамен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4572" y="1559292"/>
            <a:ext cx="8268124" cy="4793884"/>
          </a:xfrm>
        </p:spPr>
        <p:txBody>
          <a:bodyPr>
            <a:normAutofit/>
          </a:bodyPr>
          <a:lstStyle/>
          <a:p>
            <a:endParaRPr lang="ru-RU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Условия допуска к ЕГЭ: </a:t>
            </a:r>
          </a:p>
          <a:p>
            <a:pPr lvl="1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зачет по сочинению(изложению)</a:t>
            </a:r>
          </a:p>
          <a:p>
            <a:pPr lvl="1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тсутствие академической задолженности</a:t>
            </a:r>
          </a:p>
          <a:p>
            <a:pPr lvl="1">
              <a:buFont typeface="Wingdings" pitchFamily="2" charset="2"/>
              <a:buChar char="§"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выполнение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учебного плана</a:t>
            </a:r>
          </a:p>
          <a:p>
            <a:pPr marL="365760" lvl="1" indent="0"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Результаты ЕГЭ действительны 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4 </a:t>
            </a:r>
            <a:r>
              <a:rPr lang="ru-RU" sz="2600" dirty="0" smtClean="0">
                <a:solidFill>
                  <a:schemeClr val="accent2">
                    <a:lumMod val="50000"/>
                  </a:schemeClr>
                </a:solidFill>
              </a:rPr>
              <a:t>года.</a:t>
            </a:r>
          </a:p>
          <a:p>
            <a:pPr marL="0" indent="0">
              <a:buNone/>
            </a:pPr>
            <a:endParaRPr lang="ru-RU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Итоговое сочинение (изложение) как допуск к ГИА – бессрочно.</a:t>
            </a:r>
            <a:endParaRPr lang="ru-RU" sz="2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" name="Picture 2" descr="I:\ЕГЭ 20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332" y="59267"/>
            <a:ext cx="1650643" cy="98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10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187485" y="2660713"/>
            <a:ext cx="288925" cy="61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182878" y="5193211"/>
            <a:ext cx="8817429" cy="100021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Выпускники в 2019 </a:t>
            </a:r>
            <a:r>
              <a:rPr lang="ru-RU" sz="2000" b="1" dirty="0">
                <a:solidFill>
                  <a:srgbClr val="C00000"/>
                </a:solidFill>
              </a:rPr>
              <a:t>могут </a:t>
            </a:r>
            <a:r>
              <a:rPr lang="ru-RU" sz="2000" b="1" dirty="0" smtClean="0">
                <a:solidFill>
                  <a:srgbClr val="C00000"/>
                </a:solidFill>
              </a:rPr>
              <a:t>сдавать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2000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один </a:t>
            </a:r>
            <a:r>
              <a:rPr lang="ru-RU" b="1" dirty="0">
                <a:solidFill>
                  <a:srgbClr val="C00000"/>
                </a:solidFill>
              </a:rPr>
              <a:t>из </a:t>
            </a:r>
            <a:r>
              <a:rPr lang="ru-RU" b="1" dirty="0" smtClean="0">
                <a:solidFill>
                  <a:srgbClr val="C00000"/>
                </a:solidFill>
              </a:rPr>
              <a:t>уровней</a:t>
            </a:r>
            <a:endParaRPr lang="ru-RU" b="1" dirty="0">
              <a:solidFill>
                <a:srgbClr val="C00000"/>
              </a:solidFill>
            </a:endParaRPr>
          </a:p>
          <a:p>
            <a:endParaRPr lang="ru-RU" sz="1400" b="1" dirty="0">
              <a:solidFill>
                <a:srgbClr val="C00000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5726" y="1682267"/>
            <a:ext cx="4035813" cy="3032608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endParaRPr lang="ru-RU" sz="2800" b="1" dirty="0" smtClean="0">
              <a:solidFill>
                <a:schemeClr val="accent2">
                  <a:lumMod val="50000"/>
                </a:schemeClr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Базовый</a:t>
            </a: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аттестат</a:t>
            </a: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поступление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 вуз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на направления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подготовки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без математики</a:t>
            </a: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5-балльная система</a:t>
            </a:r>
          </a:p>
          <a:p>
            <a:pPr algn="ctr">
              <a:spcBef>
                <a:spcPct val="0"/>
              </a:spcBef>
            </a:pPr>
            <a:endParaRPr lang="ru-RU" sz="1400" dirty="0" smtClean="0">
              <a:solidFill>
                <a:srgbClr val="2E3192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91593" y="1682269"/>
            <a:ext cx="4134396" cy="3032606"/>
          </a:xfrm>
          <a:prstGeom prst="rect">
            <a:avLst/>
          </a:prstGeom>
          <a:solidFill>
            <a:srgbClr val="B9CDE5">
              <a:alpha val="31000"/>
            </a:srgbClr>
          </a:solidFill>
          <a:ln w="25400" cap="flat" cmpd="sng" algn="ctr">
            <a:noFill/>
            <a:prstDash val="sysDash"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Профильный</a:t>
            </a:r>
          </a:p>
          <a:p>
            <a:pPr algn="ctr">
              <a:spcBef>
                <a:spcPct val="0"/>
              </a:spcBef>
            </a:pP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spcBef>
                <a:spcPct val="0"/>
              </a:spcBef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поступление в вуз</a:t>
            </a: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100-балльная система </a:t>
            </a:r>
          </a:p>
          <a:p>
            <a:pPr marL="342900" indent="-342900">
              <a:spcBef>
                <a:spcPct val="0"/>
              </a:spcBef>
              <a:buFont typeface="Courier New" panose="02070309020205020404" pitchFamily="49" charset="0"/>
              <a:buChar char="o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минимальный порог - 27</a:t>
            </a:r>
          </a:p>
        </p:txBody>
      </p:sp>
      <p:sp>
        <p:nvSpPr>
          <p:cNvPr id="9" name="Стрелка вниз 8"/>
          <p:cNvSpPr/>
          <p:nvPr/>
        </p:nvSpPr>
        <p:spPr>
          <a:xfrm rot="2242441">
            <a:off x="3707898" y="609999"/>
            <a:ext cx="562156" cy="1062857"/>
          </a:xfrm>
          <a:prstGeom prst="downArrow">
            <a:avLst/>
          </a:prstGeom>
          <a:gradFill>
            <a:gsLst>
              <a:gs pos="0">
                <a:sysClr val="window" lastClr="FFFFFF"/>
              </a:gs>
              <a:gs pos="100000">
                <a:srgbClr val="C00000">
                  <a:lumMod val="72000"/>
                  <a:lumOff val="28000"/>
                </a:srgbClr>
              </a:gs>
              <a:gs pos="100000">
                <a:srgbClr val="C00000"/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kern="0" dirty="0">
              <a:solidFill>
                <a:prstClr val="white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0813" y="178109"/>
            <a:ext cx="7488238" cy="5847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+mj-lt"/>
              </a:rPr>
              <a:t>ЕГЭ по математике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18785758">
            <a:off x="4724039" y="534372"/>
            <a:ext cx="562156" cy="1181958"/>
          </a:xfrm>
          <a:prstGeom prst="downArrow">
            <a:avLst/>
          </a:prstGeom>
          <a:gradFill>
            <a:gsLst>
              <a:gs pos="0">
                <a:sysClr val="window" lastClr="FFFFFF"/>
              </a:gs>
              <a:gs pos="100000">
                <a:srgbClr val="C00000">
                  <a:lumMod val="72000"/>
                  <a:lumOff val="28000"/>
                </a:srgbClr>
              </a:gs>
              <a:gs pos="100000">
                <a:srgbClr val="C00000"/>
              </a:gs>
              <a:gs pos="100000">
                <a:srgbClr val="4F81BD">
                  <a:tint val="23500"/>
                  <a:satMod val="160000"/>
                </a:srgbClr>
              </a:gs>
            </a:gsLst>
            <a:lin ang="5400000" scaled="0"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kern="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24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112474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ru-RU" sz="1600" b="1" dirty="0" smtClean="0"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936362"/>
              </p:ext>
            </p:extLst>
          </p:nvPr>
        </p:nvGraphicFramePr>
        <p:xfrm>
          <a:off x="251520" y="623210"/>
          <a:ext cx="8491775" cy="6119503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02045"/>
                <a:gridCol w="6889730"/>
              </a:tblGrid>
              <a:tr h="222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Дата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503" marR="36503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ЕГЭ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6503" marR="36503" marT="0" marB="0"/>
                </a:tc>
              </a:tr>
              <a:tr h="2781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27 мая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пн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география, информатика и ИКТ</a:t>
                      </a:r>
                      <a:endParaRPr lang="ru-RU" sz="1600" b="0" i="0" u="none" strike="noStrike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3159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29 мая (ср)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математика БАЗА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014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31 мая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математика ПРОФИЛЬ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114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3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пн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русский язык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114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6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чт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иностранные языки (устно) 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7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u="none" strike="noStrike" dirty="0" smtClean="0">
                          <a:effectLst/>
                        </a:rPr>
                        <a:t>иностранные языки (устно)</a:t>
                      </a:r>
                      <a:endParaRPr lang="ru-RU" sz="1600" b="0" i="0" u="none" strike="noStrike" dirty="0" smtClean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10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пн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химия, история 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13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чт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обществознание 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17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пн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биология, иностранные языки (письменно)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19 июня (ср)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литература, физика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21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резерв: география, информатика и ИКТ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24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пн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резерв: математика Б, математика П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25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вт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резерв: русский язык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26 июня (ср)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резерв: химия, история, биология, иностранные языки (письменно)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27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чт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резерв: литература, физика, обществознание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28 июня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пт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smtClean="0">
                          <a:effectLst/>
                        </a:rPr>
                        <a:t>резерв: иностранные языки (устно)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  <a:tr h="35925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1 июля (</a:t>
                      </a:r>
                      <a:r>
                        <a:rPr lang="ru-RU" sz="1600" u="none" strike="noStrike" dirty="0" err="1" smtClean="0">
                          <a:effectLst/>
                        </a:rPr>
                        <a:t>пн</a:t>
                      </a:r>
                      <a:r>
                        <a:rPr lang="ru-RU" sz="1600" u="none" strike="noStrike" dirty="0" smtClean="0">
                          <a:effectLst/>
                        </a:rPr>
                        <a:t>)</a:t>
                      </a:r>
                      <a:endParaRPr lang="ru-RU" sz="1600" b="0" i="0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smtClean="0">
                          <a:effectLst/>
                        </a:rPr>
                        <a:t>резерв: по всем учебным предметам</a:t>
                      </a:r>
                      <a:endParaRPr lang="ru-RU" sz="1600" b="0" i="1" u="none" strike="noStrike" dirty="0">
                        <a:solidFill>
                          <a:srgbClr val="1F262D"/>
                        </a:solidFill>
                        <a:effectLst/>
                        <a:latin typeface="+mn-lt"/>
                      </a:endParaRPr>
                    </a:p>
                  </a:txBody>
                  <a:tcPr marL="171450" marR="9525" marT="9525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8244" y="89147"/>
            <a:ext cx="78447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Проект расписания ГИА-11 на 2019 год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4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880" y="0"/>
            <a:ext cx="2103119" cy="19493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952" y="263089"/>
            <a:ext cx="6347713" cy="98107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Правила проведения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ГИА в части запретов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37762" y="1507253"/>
            <a:ext cx="7660241" cy="5194998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Запрещается</a:t>
            </a:r>
            <a:r>
              <a:rPr lang="ru-RU" sz="2200" dirty="0" smtClean="0"/>
              <a:t> </a:t>
            </a:r>
            <a:r>
              <a:rPr lang="ru-RU" sz="2200" dirty="0"/>
              <a:t>иметь при себе средства связи, электронно-вычислительную технику, </a:t>
            </a:r>
            <a:r>
              <a:rPr lang="ru-RU" sz="2200" dirty="0" smtClean="0"/>
              <a:t>фото-, аудио- </a:t>
            </a:r>
            <a:r>
              <a:rPr lang="ru-RU" sz="2200" dirty="0"/>
              <a:t>и видеоаппаратуру, справочные материалы, письменные заметки и иные средства хранения и передачи информации.</a:t>
            </a:r>
          </a:p>
          <a:p>
            <a:r>
              <a:rPr lang="ru-RU" sz="2200" dirty="0"/>
              <a:t>Обучающиеся, </a:t>
            </a:r>
            <a:r>
              <a:rPr lang="ru-RU" sz="2200" u="sng" dirty="0"/>
              <a:t>допустившие нарушение </a:t>
            </a:r>
            <a:r>
              <a:rPr lang="ru-RU" sz="2200" dirty="0"/>
              <a:t>установленного порядка проведения ГИА, </a:t>
            </a:r>
            <a:r>
              <a:rPr lang="ru-RU" sz="2200" b="1" u="sng" dirty="0">
                <a:solidFill>
                  <a:srgbClr val="FF0000"/>
                </a:solidFill>
              </a:rPr>
              <a:t>удаляются с </a:t>
            </a:r>
            <a:r>
              <a:rPr lang="ru-RU" sz="2200" b="1" u="sng" dirty="0" smtClean="0">
                <a:solidFill>
                  <a:srgbClr val="FF0000"/>
                </a:solidFill>
              </a:rPr>
              <a:t>экзамена</a:t>
            </a:r>
            <a:r>
              <a:rPr lang="ru-RU" sz="2200" b="1" dirty="0" smtClean="0"/>
              <a:t>, </a:t>
            </a:r>
            <a:r>
              <a:rPr lang="ru-RU" sz="2200" dirty="0" smtClean="0"/>
              <a:t> </a:t>
            </a:r>
            <a:r>
              <a:rPr lang="ru-RU" sz="2200" u="sng" dirty="0"/>
              <a:t>не допускаются повторно к сдаче экзамена</a:t>
            </a:r>
            <a:r>
              <a:rPr lang="ru-RU" sz="2200" dirty="0"/>
              <a:t> по соответствующему предмету </a:t>
            </a:r>
            <a:r>
              <a:rPr lang="ru-RU" sz="2200" u="sng" dirty="0"/>
              <a:t>в текущем году</a:t>
            </a:r>
            <a:r>
              <a:rPr lang="ru-RU" sz="2200" dirty="0"/>
              <a:t>. </a:t>
            </a:r>
            <a:endParaRPr lang="ru-RU" sz="2200" dirty="0" smtClean="0"/>
          </a:p>
          <a:p>
            <a:r>
              <a:rPr lang="ru-RU" sz="2200" dirty="0" smtClean="0"/>
              <a:t>Если </a:t>
            </a:r>
            <a:r>
              <a:rPr lang="ru-RU" sz="2200" dirty="0"/>
              <a:t>обучающийся был </a:t>
            </a:r>
            <a:r>
              <a:rPr lang="ru-RU" sz="2200" b="1" i="1" u="sng" dirty="0">
                <a:solidFill>
                  <a:srgbClr val="FF0000"/>
                </a:solidFill>
              </a:rPr>
              <a:t>удален за нарушение </a:t>
            </a:r>
            <a:r>
              <a:rPr lang="ru-RU" sz="2200" dirty="0">
                <a:solidFill>
                  <a:srgbClr val="FF0000"/>
                </a:solidFill>
              </a:rPr>
              <a:t>с экзамена по </a:t>
            </a:r>
            <a:r>
              <a:rPr lang="ru-RU" sz="2200" b="1" i="1" u="sng" dirty="0">
                <a:solidFill>
                  <a:srgbClr val="FF0000"/>
                </a:solidFill>
              </a:rPr>
              <a:t>русскому языку или математике</a:t>
            </a:r>
            <a:r>
              <a:rPr lang="ru-RU" sz="2200" dirty="0">
                <a:solidFill>
                  <a:srgbClr val="FF0000"/>
                </a:solidFill>
              </a:rPr>
              <a:t>, он </a:t>
            </a:r>
            <a:r>
              <a:rPr lang="ru-RU" sz="2200" b="1" u="sng" dirty="0">
                <a:solidFill>
                  <a:srgbClr val="FF0000"/>
                </a:solidFill>
              </a:rPr>
              <a:t>остается без аттестата</a:t>
            </a:r>
            <a:r>
              <a:rPr lang="ru-RU" sz="2200" dirty="0">
                <a:solidFill>
                  <a:srgbClr val="FF0000"/>
                </a:solidFill>
              </a:rPr>
              <a:t>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776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3448" y="2553328"/>
            <a:ext cx="6542192" cy="4304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1110199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defRPr/>
            </a:pPr>
            <a:endParaRPr lang="ru-RU" sz="1600" b="1" dirty="0" smtClean="0">
              <a:ea typeface="Verdana" pitchFamily="34" charset="0"/>
              <a:cs typeface="Verdana" pitchFamily="34" charset="0"/>
            </a:endParaRPr>
          </a:p>
          <a:p>
            <a:pPr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Aft>
                <a:spcPts val="0"/>
              </a:spcAft>
              <a:defRPr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7585" y="26621"/>
            <a:ext cx="78563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Контроль за проведением процедуры проведения ЕГЭ осуществляют: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980728"/>
            <a:ext cx="666007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Общественные наблюдатели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Федеральные общественные наблюдатели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Федеральные наблюдатели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Он-</a:t>
            </a:r>
            <a:r>
              <a:rPr lang="ru-RU" sz="2000" dirty="0" err="1" smtClean="0"/>
              <a:t>лайн</a:t>
            </a:r>
            <a:r>
              <a:rPr lang="ru-RU" sz="2000" dirty="0" smtClean="0"/>
              <a:t> наблюдатели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Члены ГЭК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552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31" y="219075"/>
            <a:ext cx="8544469" cy="9620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Кодекс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РФ «Об административных нарушениях»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п.4,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ст.19.30)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8699" y="1280160"/>
            <a:ext cx="8215532" cy="49301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45</a:t>
            </a:r>
            <a:r>
              <a:rPr lang="ru-RU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.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За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нарушение порядка проведения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ЕГЭ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: </a:t>
            </a: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удаление участника ЕГЭ из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аудитории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аннулирование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результатов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штраф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Административные штрафы :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на граждан в размере от 3000 руб. до 5000 руб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.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на должностных лиц от 20000 руб. до 40000 руб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.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  <a:p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на юридических лиц от 50000 руб. до 200000 руб.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</a:b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Во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всех случаях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участники ЕГЭ, нарушившие правила,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удаляются с 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экзаменов без права пересдачи в текущем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mbria" panose="02040503050406030204" pitchFamily="18" charset="0"/>
              </a:rPr>
              <a:t>году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78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1805</TotalTime>
  <Words>619</Words>
  <Application>Microsoft Office PowerPoint</Application>
  <PresentationFormat>Экран (4:3)</PresentationFormat>
  <Paragraphs>142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 PowerPoint</vt:lpstr>
      <vt:lpstr>О проведении  государственной итоговой аттестации  и выборе дальнейшей стратегии обучения </vt:lpstr>
      <vt:lpstr>Презентация PowerPoint</vt:lpstr>
      <vt:lpstr>Единый государственный экзамен</vt:lpstr>
      <vt:lpstr>Презентация PowerPoint</vt:lpstr>
      <vt:lpstr>Презентация PowerPoint</vt:lpstr>
      <vt:lpstr>Правила проведения ГИА в части запретов</vt:lpstr>
      <vt:lpstr>Презентация PowerPoint</vt:lpstr>
      <vt:lpstr>Кодекс РФ «Об административных нарушениях» (п.4, ст.19.30)</vt:lpstr>
      <vt:lpstr>Разрешенные дополнительные устройства для всех участников ЕГЭ</vt:lpstr>
      <vt:lpstr>Презентация PowerPoint</vt:lpstr>
      <vt:lpstr>ВПР-11 в 2017 году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ЕГЭ</dc:title>
  <dc:creator>Тимофеева Татьяна Владимировна</dc:creator>
  <cp:lastModifiedBy>СВЕТЛАНА</cp:lastModifiedBy>
  <cp:revision>172</cp:revision>
  <cp:lastPrinted>2017-11-02T05:30:36Z</cp:lastPrinted>
  <dcterms:created xsi:type="dcterms:W3CDTF">2016-01-27T07:57:34Z</dcterms:created>
  <dcterms:modified xsi:type="dcterms:W3CDTF">2020-10-15T07:14:46Z</dcterms:modified>
</cp:coreProperties>
</file>